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39.jpg" ContentType="image/tif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3" r:id="rId2"/>
    <p:sldId id="258" r:id="rId3"/>
    <p:sldId id="289" r:id="rId4"/>
    <p:sldId id="306" r:id="rId5"/>
    <p:sldId id="290" r:id="rId6"/>
    <p:sldId id="291" r:id="rId7"/>
    <p:sldId id="292" r:id="rId8"/>
    <p:sldId id="293" r:id="rId9"/>
    <p:sldId id="294" r:id="rId10"/>
    <p:sldId id="295" r:id="rId11"/>
    <p:sldId id="300" r:id="rId12"/>
    <p:sldId id="296" r:id="rId13"/>
    <p:sldId id="297" r:id="rId14"/>
    <p:sldId id="307" r:id="rId15"/>
    <p:sldId id="298" r:id="rId16"/>
    <p:sldId id="308" r:id="rId17"/>
    <p:sldId id="303" r:id="rId18"/>
    <p:sldId id="304" r:id="rId19"/>
    <p:sldId id="30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C9A4B-499C-413D-A9C8-AE80AEB7222C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B1F7D-1CD9-4065-A259-4703402D43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8749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base profile used for comparison in this study has top reef width of 400m, depth of 1m, lagoon width of 1000m, and depth of 10m. </a:t>
            </a:r>
          </a:p>
          <a:p>
            <a:r>
              <a:rPr lang="en-US" dirty="0" smtClean="0"/>
              <a:t>This profile is assumed to be the most representative of the main reef at Lizard Island according to the available profile survey data in the area. 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B1F7D-1CD9-4065-A259-4703402D4313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118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8718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756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6576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5713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1401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088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299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360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61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094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694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5D8FD-E891-469E-80F7-06AD752D1747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84AFF-7231-4BBA-AD61-58B61C0933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4445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emf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7170" name="Picture 2" descr="H:\FC workshop Cairns\IMGP43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50677" y="-732475"/>
            <a:ext cx="12192000" cy="919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73424" y="157370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b="1" dirty="0" smtClean="0">
                <a:solidFill>
                  <a:schemeClr val="bg1"/>
                </a:solidFill>
              </a:rPr>
              <a:t>Climate </a:t>
            </a:r>
            <a:r>
              <a:rPr lang="en-AU" sz="3600" b="1" dirty="0">
                <a:solidFill>
                  <a:schemeClr val="bg1"/>
                </a:solidFill>
              </a:rPr>
              <a:t>impacts on hydrodynamics and sediment dynamics at reef islands</a:t>
            </a:r>
            <a:endParaRPr lang="en-AU" sz="3600" dirty="0">
              <a:solidFill>
                <a:schemeClr val="bg1"/>
              </a:solidFill>
            </a:endParaRPr>
          </a:p>
          <a:p>
            <a:endParaRPr lang="en-AU" sz="3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5449" y="3450704"/>
            <a:ext cx="8233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bg1"/>
                </a:solidFill>
              </a:rPr>
              <a:t>Ali Golshani*, Tom </a:t>
            </a:r>
            <a:r>
              <a:rPr lang="en-AU" sz="2400" b="1" dirty="0">
                <a:solidFill>
                  <a:schemeClr val="bg1"/>
                </a:solidFill>
              </a:rPr>
              <a:t>Baldock, </a:t>
            </a:r>
            <a:r>
              <a:rPr lang="en-AU" sz="2400" b="1" dirty="0" smtClean="0">
                <a:solidFill>
                  <a:schemeClr val="bg1"/>
                </a:solidFill>
              </a:rPr>
              <a:t>David </a:t>
            </a:r>
            <a:r>
              <a:rPr lang="en-AU" sz="2400" b="1" dirty="0">
                <a:solidFill>
                  <a:schemeClr val="bg1"/>
                </a:solidFill>
              </a:rPr>
              <a:t>Callaghan, Peter </a:t>
            </a:r>
            <a:r>
              <a:rPr lang="en-AU" sz="2400" b="1" dirty="0" smtClean="0">
                <a:solidFill>
                  <a:schemeClr val="bg1"/>
                </a:solidFill>
              </a:rPr>
              <a:t>Nielsen</a:t>
            </a:r>
            <a:endParaRPr lang="en-AU" sz="2400" b="1" dirty="0">
              <a:solidFill>
                <a:schemeClr val="bg1"/>
              </a:solidFill>
            </a:endParaRPr>
          </a:p>
          <a:p>
            <a:pPr algn="ctr"/>
            <a:r>
              <a:rPr lang="en-AU" sz="2400" b="1" dirty="0" smtClean="0">
                <a:solidFill>
                  <a:schemeClr val="bg1"/>
                </a:solidFill>
              </a:rPr>
              <a:t>Peter Mumby, Megan Saunders, Javier Patino, Stuart Phinn, Sarah </a:t>
            </a:r>
            <a:r>
              <a:rPr lang="en-AU" sz="2400" b="1" dirty="0" err="1" smtClean="0">
                <a:solidFill>
                  <a:schemeClr val="bg1"/>
                </a:solidFill>
              </a:rPr>
              <a:t>Hamylton</a:t>
            </a:r>
            <a:endParaRPr lang="en-AU" sz="2400" b="1" dirty="0">
              <a:solidFill>
                <a:schemeClr val="bg1"/>
              </a:solidFill>
            </a:endParaRPr>
          </a:p>
        </p:txBody>
      </p:sp>
      <p:pic>
        <p:nvPicPr>
          <p:cNvPr id="8" name="Picture 7" descr="gciq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877272"/>
            <a:ext cx="3297936" cy="5242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44852" y="5013176"/>
            <a:ext cx="36166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baseline="30000" dirty="0" smtClean="0">
                <a:solidFill>
                  <a:schemeClr val="bg1"/>
                </a:solidFill>
                <a:latin typeface="Arial"/>
                <a:cs typeface="Arial"/>
              </a:rPr>
              <a:t>Theme 10A: Modeling Reef Futures</a:t>
            </a:r>
          </a:p>
          <a:p>
            <a:pPr algn="ctr"/>
            <a:r>
              <a:rPr lang="en-US" sz="2400" b="1" baseline="30000" dirty="0" smtClean="0">
                <a:solidFill>
                  <a:schemeClr val="bg1"/>
                </a:solidFill>
                <a:latin typeface="Arial"/>
                <a:cs typeface="Arial"/>
              </a:rPr>
              <a:t>9 July 2012</a:t>
            </a:r>
            <a:endParaRPr lang="en-US" sz="2400" b="1" baseline="30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231" y="131060"/>
            <a:ext cx="39195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uqagolsh\Desktop\ICRS2012\coast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645451"/>
            <a:ext cx="13906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24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3000" b="1" dirty="0" smtClean="0"/>
              <a:t>How does climate change alter island reef protection?</a:t>
            </a:r>
            <a:br>
              <a:rPr lang="en-AU" sz="3000" b="1" dirty="0" smtClean="0"/>
            </a:br>
            <a:r>
              <a:rPr lang="en-AU" sz="3000" b="1" dirty="0" smtClean="0"/>
              <a:t>directly and indirectly</a:t>
            </a:r>
            <a:endParaRPr lang="en-AU" sz="3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7558" y="1441028"/>
            <a:ext cx="7888857" cy="4724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S</a:t>
            </a:r>
            <a:r>
              <a:rPr lang="en-AU" dirty="0" smtClean="0"/>
              <a:t>ea Level Rise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Water depth over reef determines wave energy dissipation (Sheppard et al. 2005, </a:t>
            </a:r>
            <a:r>
              <a:rPr lang="en-AU" dirty="0" err="1"/>
              <a:t>Madin</a:t>
            </a:r>
            <a:r>
              <a:rPr lang="en-AU" dirty="0"/>
              <a:t> et al. 2006, </a:t>
            </a:r>
            <a:r>
              <a:rPr lang="en-AU" dirty="0" err="1" smtClean="0"/>
              <a:t>Storlazzi</a:t>
            </a:r>
            <a:r>
              <a:rPr lang="en-AU" dirty="0" smtClean="0"/>
              <a:t> et al. 2011) </a:t>
            </a:r>
          </a:p>
        </p:txBody>
      </p:sp>
      <p:pic>
        <p:nvPicPr>
          <p:cNvPr id="6" name="Picture 4" descr="http://www.skepticalscience.com/pics/VermeerandRahmstorf200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86" y="1643914"/>
            <a:ext cx="3434467" cy="223791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43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4669" y="2060848"/>
            <a:ext cx="2605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Deeper water allows greater wave energy to propagate over reef</a:t>
            </a:r>
            <a:endParaRPr lang="en-AU" dirty="0"/>
          </a:p>
        </p:txBody>
      </p:sp>
      <p:grpSp>
        <p:nvGrpSpPr>
          <p:cNvPr id="7" name="Group 6"/>
          <p:cNvGrpSpPr/>
          <p:nvPr/>
        </p:nvGrpSpPr>
        <p:grpSpPr>
          <a:xfrm>
            <a:off x="405086" y="2996952"/>
            <a:ext cx="3944428" cy="1344345"/>
            <a:chOff x="427558" y="4437112"/>
            <a:chExt cx="3944428" cy="1344345"/>
          </a:xfrm>
        </p:grpSpPr>
        <p:sp>
          <p:nvSpPr>
            <p:cNvPr id="16" name="TextBox 15"/>
            <p:cNvSpPr txBox="1"/>
            <p:nvPr/>
          </p:nvSpPr>
          <p:spPr>
            <a:xfrm>
              <a:off x="427558" y="4581128"/>
              <a:ext cx="3944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AU" dirty="0" smtClean="0"/>
            </a:p>
            <a:p>
              <a:pPr algn="ctr"/>
              <a:r>
                <a:rPr lang="en-AU" dirty="0" smtClean="0"/>
                <a:t>Beach erosion</a:t>
              </a:r>
            </a:p>
            <a:p>
              <a:pPr algn="ctr"/>
              <a:r>
                <a:rPr lang="en-AU" dirty="0"/>
                <a:t>&amp;</a:t>
              </a:r>
              <a:endParaRPr lang="en-AU" dirty="0" smtClean="0"/>
            </a:p>
            <a:p>
              <a:pPr algn="ctr"/>
              <a:r>
                <a:rPr lang="en-AU" dirty="0" smtClean="0"/>
                <a:t>Coral breakage</a:t>
              </a:r>
              <a:endParaRPr lang="en-AU" dirty="0"/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2102841" y="4437112"/>
              <a:ext cx="380927" cy="46030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213224" y="3948729"/>
            <a:ext cx="16878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/>
              <a:t>Source: Vermeer (2009)</a:t>
            </a:r>
            <a:endParaRPr lang="en-AU" sz="1200" b="1" dirty="0"/>
          </a:p>
        </p:txBody>
      </p:sp>
    </p:spTree>
    <p:extLst>
      <p:ext uri="{BB962C8B-B14F-4D97-AF65-F5344CB8AC3E}">
        <p14:creationId xmlns:p14="http://schemas.microsoft.com/office/powerpoint/2010/main" val="31596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000" b="1" dirty="0" smtClean="0"/>
              <a:t>Climate change alters reef protection</a:t>
            </a:r>
            <a:br>
              <a:rPr lang="en-AU" sz="3000" b="1" dirty="0" smtClean="0"/>
            </a:br>
            <a:r>
              <a:rPr lang="en-AU" sz="3000" b="1" dirty="0" smtClean="0"/>
              <a:t>directly and indirectly</a:t>
            </a:r>
            <a:endParaRPr lang="en-AU" sz="3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7698" y="1480295"/>
            <a:ext cx="7888857" cy="3456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 smtClean="0"/>
              <a:t>Coral DOES keep in pace with SLR ?</a:t>
            </a:r>
          </a:p>
          <a:p>
            <a:endParaRPr lang="en-AU" sz="2400" dirty="0" smtClean="0"/>
          </a:p>
          <a:p>
            <a:r>
              <a:rPr lang="en-AU" sz="2400" dirty="0" smtClean="0"/>
              <a:t>Coral DOES NOT keep pace?</a:t>
            </a:r>
          </a:p>
          <a:p>
            <a:endParaRPr lang="en-AU" sz="2400" dirty="0" smtClean="0"/>
          </a:p>
          <a:p>
            <a:r>
              <a:rPr lang="en-AU" sz="2400" dirty="0" smtClean="0"/>
              <a:t>Coral dies/erodes ?</a:t>
            </a:r>
          </a:p>
          <a:p>
            <a:pPr marL="0" indent="0">
              <a:buNone/>
            </a:pPr>
            <a:endParaRPr lang="en-AU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26409" y="2276872"/>
            <a:ext cx="3469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Deeper water (relative SRL)</a:t>
            </a:r>
          </a:p>
          <a:p>
            <a:pPr algn="ctr"/>
            <a:r>
              <a:rPr lang="en-AU" dirty="0" smtClean="0"/>
              <a:t>Coral reefs survive, beach suffers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5570372" y="1480295"/>
            <a:ext cx="3469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No effect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4092488" y="3056215"/>
            <a:ext cx="4647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Pseudo SLR &amp; Increased sediment supply </a:t>
            </a:r>
          </a:p>
          <a:p>
            <a:pPr algn="ctr"/>
            <a:r>
              <a:rPr lang="en-US" dirty="0" smtClean="0"/>
              <a:t>(for sediment budget = partial buffering)</a:t>
            </a:r>
            <a:endParaRPr lang="en-AU" dirty="0"/>
          </a:p>
        </p:txBody>
      </p:sp>
      <p:sp>
        <p:nvSpPr>
          <p:cNvPr id="13" name="Right Arrow 12"/>
          <p:cNvSpPr/>
          <p:nvPr/>
        </p:nvSpPr>
        <p:spPr>
          <a:xfrm>
            <a:off x="5426409" y="1615422"/>
            <a:ext cx="64807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ight Arrow 13"/>
          <p:cNvSpPr/>
          <p:nvPr/>
        </p:nvSpPr>
        <p:spPr>
          <a:xfrm>
            <a:off x="4499992" y="2513221"/>
            <a:ext cx="64807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ight Arrow 14"/>
          <p:cNvSpPr/>
          <p:nvPr/>
        </p:nvSpPr>
        <p:spPr>
          <a:xfrm>
            <a:off x="3512282" y="3284984"/>
            <a:ext cx="64807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170" name="Picture 2" descr="http://img.timeinc.net/time/photoessays/2008/coral_reefs/coral_reefs_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790" y="3741787"/>
            <a:ext cx="3528392" cy="24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: Bleached coral in Great Barrier Ree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73" y="3741786"/>
            <a:ext cx="3398163" cy="24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35042" y="5929534"/>
            <a:ext cx="2477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Source: Surf spots GPS website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7773" y="5929535"/>
            <a:ext cx="2477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Source: Surf spots GPS website</a:t>
            </a:r>
            <a:endParaRPr lang="en-A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5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Research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Examine effects of: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Water depth (SLR)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Wind and wave climate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Surface roughness (proxy for top reef condition)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Bathymetric profile</a:t>
            </a:r>
          </a:p>
          <a:p>
            <a:pPr marL="457200" lvl="1" indent="0">
              <a:buNone/>
            </a:pPr>
            <a:r>
              <a:rPr lang="en-AU" dirty="0" smtClean="0"/>
              <a:t> </a:t>
            </a:r>
            <a:r>
              <a:rPr lang="en-AU" sz="3200" dirty="0" smtClean="0"/>
              <a:t>on hydrodynamic conditions [wave height, wave period and URMS (currents)] in top reef, lagoon and shoreline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16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743" y="99383"/>
            <a:ext cx="8229600" cy="1143000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>A simplified reef profile for GBR</a:t>
            </a: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95936" y="3284984"/>
            <a:ext cx="4647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Increased sediment supply (partial buffering)</a:t>
            </a:r>
            <a:endParaRPr lang="en-AU" dirty="0"/>
          </a:p>
        </p:txBody>
      </p:sp>
      <p:sp>
        <p:nvSpPr>
          <p:cNvPr id="15" name="Right Arrow 14"/>
          <p:cNvSpPr/>
          <p:nvPr/>
        </p:nvSpPr>
        <p:spPr>
          <a:xfrm>
            <a:off x="3059832" y="3394937"/>
            <a:ext cx="64807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218" name="Picture 2" descr="C:\Users\uqagolsh\Desktop\ICRS2012\profile2.e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38640"/>
            <a:ext cx="8396091" cy="356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ian.umces.edu/imagelibrary/albums/userpics/12789/normal_ian-symbol-coastline-2d-estuary-to-deep-reef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38287" y="1124744"/>
            <a:ext cx="498858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ian.umces.edu/imagelibrary/albums/userpics/12789/normal_ian-symbol-coastline-2d-estuary-to-deep-ree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576" y="1285874"/>
            <a:ext cx="1982711" cy="70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66825" y="5668744"/>
            <a:ext cx="714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Different values of top reef </a:t>
            </a:r>
            <a:r>
              <a:rPr lang="en-US" dirty="0" smtClean="0"/>
              <a:t>and lagoon width </a:t>
            </a:r>
            <a:r>
              <a:rPr lang="en-US" dirty="0"/>
              <a:t>and depth </a:t>
            </a:r>
            <a:r>
              <a:rPr lang="en-US" dirty="0" smtClean="0"/>
              <a:t>are considered                                  (</a:t>
            </a:r>
            <a:r>
              <a:rPr lang="en-US" dirty="0" smtClean="0">
                <a:solidFill>
                  <a:srgbClr val="FF0000"/>
                </a:solidFill>
              </a:rPr>
              <a:t>540</a:t>
            </a:r>
            <a:r>
              <a:rPr lang="en-US" dirty="0" smtClean="0"/>
              <a:t> </a:t>
            </a:r>
            <a:r>
              <a:rPr lang="en-US" dirty="0"/>
              <a:t>varying </a:t>
            </a:r>
            <a:r>
              <a:rPr lang="en-US" dirty="0" smtClean="0"/>
              <a:t>bathymetries)</a:t>
            </a:r>
            <a:endParaRPr lang="en-AU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339752" y="2996952"/>
            <a:ext cx="1368152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779912" y="3284984"/>
            <a:ext cx="3600400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04048" y="2536329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904506" y="2455962"/>
            <a:ext cx="0" cy="198487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36096" y="305686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rgbClr val="FF0000"/>
                </a:solidFill>
              </a:rPr>
              <a:t>Var.</a:t>
            </a:r>
            <a:endParaRPr lang="en-AU" sz="1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43808" y="275356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solidFill>
                  <a:srgbClr val="FF0000"/>
                </a:solidFill>
              </a:rPr>
              <a:t>Var.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04048" y="261716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solidFill>
                  <a:srgbClr val="FF0000"/>
                </a:solidFill>
              </a:rPr>
              <a:t>Var.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35896" y="224725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solidFill>
                  <a:srgbClr val="FF0000"/>
                </a:solidFill>
              </a:rPr>
              <a:t>Var.</a:t>
            </a:r>
          </a:p>
        </p:txBody>
      </p:sp>
      <p:sp>
        <p:nvSpPr>
          <p:cNvPr id="4" name="Oval 3"/>
          <p:cNvSpPr/>
          <p:nvPr/>
        </p:nvSpPr>
        <p:spPr>
          <a:xfrm>
            <a:off x="2375756" y="2060848"/>
            <a:ext cx="1188132" cy="702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246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743" y="99383"/>
            <a:ext cx="8229600" cy="1143000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>                                                     Base Profile </a:t>
            </a:r>
            <a:br>
              <a:rPr lang="en-AU" sz="3000" b="1" dirty="0" smtClean="0"/>
            </a:br>
            <a:r>
              <a:rPr lang="en-AU" sz="3000" b="1" dirty="0"/>
              <a:t> </a:t>
            </a:r>
            <a:r>
              <a:rPr lang="en-AU" sz="3000" b="1" dirty="0" smtClean="0"/>
              <a:t>                                                   (Lizard Island)</a:t>
            </a: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C:\Users\uqagolsh\Desktop\ICRS2012\profile_south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124744"/>
            <a:ext cx="3406313" cy="482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9214" y="222808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The </a:t>
            </a:r>
            <a:r>
              <a:rPr lang="en-US" dirty="0"/>
              <a:t>most representative of the main </a:t>
            </a:r>
            <a:r>
              <a:rPr lang="en-US" dirty="0" smtClean="0"/>
              <a:t>reef</a:t>
            </a:r>
          </a:p>
          <a:p>
            <a:r>
              <a:rPr lang="en-US" dirty="0" smtClean="0"/>
              <a:t>     (Corresponds to bathy No.144 out of 540)</a:t>
            </a:r>
            <a:endParaRPr lang="en-AU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    Reef surface roughness (Nelson, 1996):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Kn</a:t>
            </a:r>
            <a:r>
              <a:rPr lang="en-US" dirty="0" smtClean="0"/>
              <a:t>=0.04m </a:t>
            </a:r>
            <a:r>
              <a:rPr lang="en-US" dirty="0"/>
              <a:t>for smooth </a:t>
            </a:r>
            <a:endParaRPr lang="en-US" dirty="0" smtClean="0"/>
          </a:p>
          <a:p>
            <a:r>
              <a:rPr lang="en-US" dirty="0" smtClean="0"/>
              <a:t>    </a:t>
            </a:r>
            <a:r>
              <a:rPr lang="en-US" dirty="0" err="1" smtClean="0"/>
              <a:t>Kn</a:t>
            </a:r>
            <a:r>
              <a:rPr lang="en-US" dirty="0" smtClean="0"/>
              <a:t>=0.1m </a:t>
            </a:r>
            <a:r>
              <a:rPr lang="en-US" dirty="0"/>
              <a:t>for rough </a:t>
            </a:r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8" name="Picture 2" descr="C:\Users\uqagolsh\Desktop\ICRS2012\profile2.e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19822"/>
            <a:ext cx="4659066" cy="197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>
            <a:off x="1349612" y="3429000"/>
            <a:ext cx="846123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089173" y="3717032"/>
            <a:ext cx="2110802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987824" y="3049215"/>
            <a:ext cx="0" cy="307777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907704" y="3014489"/>
            <a:ext cx="0" cy="198487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771800" y="3481263"/>
            <a:ext cx="1513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rgbClr val="FF0000"/>
                </a:solidFill>
              </a:rPr>
              <a:t>1000m</a:t>
            </a:r>
            <a:endParaRPr lang="en-AU" sz="14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75656" y="348126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rgbClr val="FF0000"/>
                </a:solidFill>
              </a:rPr>
              <a:t>400m</a:t>
            </a:r>
            <a:endParaRPr lang="en-AU" sz="14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987824" y="290519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rgbClr val="FF0000"/>
                </a:solidFill>
              </a:rPr>
              <a:t>10m</a:t>
            </a:r>
            <a:endParaRPr lang="en-AU" sz="14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59299" y="289688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rgbClr val="FF0000"/>
                </a:solidFill>
              </a:rPr>
              <a:t>1m</a:t>
            </a:r>
            <a:endParaRPr lang="en-AU" sz="1400" b="1" dirty="0">
              <a:solidFill>
                <a:srgbClr val="FF0000"/>
              </a:solidFill>
            </a:endParaRPr>
          </a:p>
        </p:txBody>
      </p:sp>
      <p:cxnSp>
        <p:nvCxnSpPr>
          <p:cNvPr id="9233" name="Straight Arrow Connector 9232"/>
          <p:cNvCxnSpPr/>
          <p:nvPr/>
        </p:nvCxnSpPr>
        <p:spPr>
          <a:xfrm flipH="1" flipV="1">
            <a:off x="4509170" y="2978951"/>
            <a:ext cx="1152128" cy="32403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5864138" y="2259507"/>
            <a:ext cx="843067" cy="976089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6" name="TextBox 9235"/>
          <p:cNvSpPr txBox="1"/>
          <p:nvPr/>
        </p:nvSpPr>
        <p:spPr>
          <a:xfrm>
            <a:off x="5661298" y="2531162"/>
            <a:ext cx="638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FF00"/>
                </a:solidFill>
              </a:rPr>
              <a:t>Real</a:t>
            </a:r>
            <a:endParaRPr lang="en-AU" b="1" dirty="0">
              <a:solidFill>
                <a:srgbClr val="FFFF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81625" y="3302986"/>
            <a:ext cx="127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FF00"/>
                </a:solidFill>
              </a:rPr>
              <a:t>Simplified</a:t>
            </a:r>
            <a:endParaRPr lang="en-AU" b="1" dirty="0">
              <a:solidFill>
                <a:srgbClr val="FFFF00"/>
              </a:solidFill>
            </a:endParaRPr>
          </a:p>
        </p:txBody>
      </p:sp>
      <p:pic>
        <p:nvPicPr>
          <p:cNvPr id="19" name="Picture 1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52986" y="51300"/>
            <a:ext cx="2232248" cy="2002868"/>
          </a:xfrm>
          <a:prstGeom prst="rect">
            <a:avLst/>
          </a:prstGeom>
          <a:ln w="254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62625"/>
            <a:ext cx="2232247" cy="1980219"/>
          </a:xfrm>
          <a:prstGeom prst="rect">
            <a:avLst/>
          </a:prstGeom>
          <a:ln w="254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0640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005" y="-329878"/>
            <a:ext cx="8229600" cy="1382614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>Wave and wind climate</a:t>
            </a: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0807" y="879681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Data Sources: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b="1" dirty="0" smtClean="0"/>
              <a:t>GBR wind and wave Atlas </a:t>
            </a:r>
            <a:r>
              <a:rPr lang="en-AU" dirty="0" smtClean="0"/>
              <a:t>(Hardy, 2000): 1996-2000, </a:t>
            </a:r>
            <a:r>
              <a:rPr lang="en-AU" dirty="0" err="1" smtClean="0"/>
              <a:t>dt</a:t>
            </a:r>
            <a:r>
              <a:rPr lang="en-AU" dirty="0" smtClean="0"/>
              <a:t>=1hr, dx=1500m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b="1" dirty="0" smtClean="0"/>
              <a:t>Cairns </a:t>
            </a:r>
            <a:r>
              <a:rPr lang="en-AU" dirty="0" smtClean="0"/>
              <a:t>wave buoy: 1975-present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b="1" dirty="0" smtClean="0"/>
              <a:t>Lizard Island </a:t>
            </a:r>
            <a:r>
              <a:rPr lang="en-AU" dirty="0" smtClean="0"/>
              <a:t>wind station: Aug.  2010 - Apr. 2011 (8 months)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b="1" dirty="0" smtClean="0"/>
              <a:t>Cape Flattery </a:t>
            </a:r>
            <a:r>
              <a:rPr lang="en-AU" dirty="0" smtClean="0"/>
              <a:t>wind station: June. 2003 - present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b="1" dirty="0" smtClean="0"/>
              <a:t>Green Island </a:t>
            </a:r>
            <a:r>
              <a:rPr lang="en-AU" dirty="0" smtClean="0"/>
              <a:t>wind station: 1993 - present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813123"/>
            <a:ext cx="322432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76" y="3664656"/>
            <a:ext cx="3087004" cy="263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 rot="5400000">
            <a:off x="6323123" y="331111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>
                <a:solidFill>
                  <a:srgbClr val="FFFF00"/>
                </a:solidFill>
              </a:rPr>
              <a:t>240 km</a:t>
            </a:r>
            <a:endParaRPr lang="en-AU" sz="1400" dirty="0">
              <a:solidFill>
                <a:srgbClr val="FFFF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804248" y="1772816"/>
            <a:ext cx="72008" cy="3384376"/>
          </a:xfrm>
          <a:prstGeom prst="straightConnector1">
            <a:avLst/>
          </a:prstGeom>
          <a:ln w="2540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31640" y="376953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Lizard Island</a:t>
            </a:r>
            <a:endParaRPr lang="en-AU" dirty="0">
              <a:solidFill>
                <a:srgbClr val="FFFF00"/>
              </a:solidFill>
            </a:endParaRP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472" y="3693483"/>
            <a:ext cx="2565961" cy="207370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Left Arrow 9"/>
          <p:cNvSpPr/>
          <p:nvPr/>
        </p:nvSpPr>
        <p:spPr>
          <a:xfrm rot="2472357">
            <a:off x="2293196" y="5290286"/>
            <a:ext cx="576064" cy="288032"/>
          </a:xfrm>
          <a:prstGeom prst="lef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1782994" y="5587484"/>
            <a:ext cx="1013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wave dir.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01857" y="2132856"/>
            <a:ext cx="1610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Cape Flattery</a:t>
            </a:r>
            <a:endParaRPr lang="en-A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5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005" y="-329878"/>
            <a:ext cx="8229600" cy="1382614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/>
            </a:r>
            <a:br>
              <a:rPr lang="en-AU" sz="3000" b="1" dirty="0" smtClean="0"/>
            </a:br>
            <a:r>
              <a:rPr lang="en-AU" sz="3000" b="1" dirty="0" smtClean="0"/>
              <a:t>Wave classification</a:t>
            </a: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65" y="1556792"/>
            <a:ext cx="4597747" cy="286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25144"/>
            <a:ext cx="2497282" cy="191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2411760" y="2055062"/>
            <a:ext cx="5199016" cy="2454058"/>
            <a:chOff x="1907704" y="1519648"/>
            <a:chExt cx="5199016" cy="2454058"/>
          </a:xfrm>
        </p:grpSpPr>
        <p:sp>
          <p:nvSpPr>
            <p:cNvPr id="11" name="Oval 10"/>
            <p:cNvSpPr/>
            <p:nvPr/>
          </p:nvSpPr>
          <p:spPr>
            <a:xfrm>
              <a:off x="2033462" y="1556792"/>
              <a:ext cx="2898577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Oval 20"/>
            <p:cNvSpPr/>
            <p:nvPr/>
          </p:nvSpPr>
          <p:spPr>
            <a:xfrm>
              <a:off x="1907704" y="3645024"/>
              <a:ext cx="2898577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24635" y="1519648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solidFill>
                    <a:srgbClr val="FF0000"/>
                  </a:solidFill>
                </a:rPr>
                <a:t>Typical condition</a:t>
              </a:r>
              <a:endParaRPr lang="en-AU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90496" y="360437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solidFill>
                    <a:srgbClr val="FF0000"/>
                  </a:solidFill>
                </a:rPr>
                <a:t>Extreme condition</a:t>
              </a:r>
              <a:endParaRPr lang="en-AU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982365" y="1124744"/>
            <a:ext cx="4948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AU" dirty="0" smtClean="0"/>
              <a:t>Wave clustering and percentage of occurrence</a:t>
            </a:r>
          </a:p>
        </p:txBody>
      </p:sp>
    </p:spTree>
    <p:extLst>
      <p:ext uri="{BB962C8B-B14F-4D97-AF65-F5344CB8AC3E}">
        <p14:creationId xmlns:p14="http://schemas.microsoft.com/office/powerpoint/2010/main" val="287999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82614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>Wind Classification</a:t>
            </a: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0" y="2060848"/>
            <a:ext cx="4464495" cy="99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239" y="734934"/>
            <a:ext cx="2570347" cy="2177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522437" y="1547500"/>
            <a:ext cx="4948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AU" dirty="0" smtClean="0"/>
              <a:t>Wind clustering and percentage of occurrence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536538" y="2492896"/>
            <a:ext cx="5195702" cy="657364"/>
            <a:chOff x="1536538" y="5229200"/>
            <a:chExt cx="5195702" cy="657364"/>
          </a:xfrm>
        </p:grpSpPr>
        <p:sp>
          <p:nvSpPr>
            <p:cNvPr id="31" name="Oval 30"/>
            <p:cNvSpPr/>
            <p:nvPr/>
          </p:nvSpPr>
          <p:spPr>
            <a:xfrm>
              <a:off x="1564344" y="5229200"/>
              <a:ext cx="2898577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" name="Oval 31"/>
            <p:cNvSpPr/>
            <p:nvPr/>
          </p:nvSpPr>
          <p:spPr>
            <a:xfrm>
              <a:off x="1536538" y="5526040"/>
              <a:ext cx="2898577" cy="24611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16016" y="5229200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solidFill>
                    <a:srgbClr val="FF0000"/>
                  </a:solidFill>
                </a:rPr>
                <a:t>Typical condition</a:t>
              </a:r>
              <a:endParaRPr lang="en-AU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681761" y="551723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solidFill>
                    <a:srgbClr val="FF0000"/>
                  </a:solidFill>
                </a:rPr>
                <a:t>Extreme condition</a:t>
              </a:r>
              <a:endParaRPr lang="en-AU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1520" y="3131234"/>
            <a:ext cx="8280920" cy="2669556"/>
            <a:chOff x="251520" y="3131234"/>
            <a:chExt cx="8280920" cy="2669556"/>
          </a:xfrm>
        </p:grpSpPr>
        <p:sp>
          <p:nvSpPr>
            <p:cNvPr id="3" name="Rectangle 2"/>
            <p:cNvSpPr/>
            <p:nvPr/>
          </p:nvSpPr>
          <p:spPr>
            <a:xfrm>
              <a:off x="560140" y="4323462"/>
              <a:ext cx="797230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Change in water depth = SLR + coral performance (accretion or erosion)</a:t>
              </a:r>
            </a:p>
            <a:p>
              <a:pPr marL="342900" indent="-342900">
                <a:buAutoNum type="arabicParenR"/>
              </a:pPr>
              <a:r>
                <a:rPr lang="en-US" dirty="0" smtClean="0"/>
                <a:t>0 cm                      Coral </a:t>
              </a:r>
              <a:r>
                <a:rPr lang="en-US" dirty="0"/>
                <a:t>growth keeps up with </a:t>
              </a:r>
              <a:r>
                <a:rPr lang="en-US" dirty="0" smtClean="0"/>
                <a:t>SLR </a:t>
              </a:r>
            </a:p>
            <a:p>
              <a:pPr marL="342900" indent="-342900">
                <a:buAutoNum type="arabicParenR"/>
              </a:pPr>
              <a:r>
                <a:rPr lang="en-US" dirty="0" smtClean="0"/>
                <a:t>25cm</a:t>
              </a:r>
            </a:p>
            <a:p>
              <a:pPr marL="342900" indent="-342900">
                <a:buFontTx/>
                <a:buAutoNum type="arabicParenR"/>
              </a:pPr>
              <a:r>
                <a:rPr lang="en-US" dirty="0" smtClean="0"/>
                <a:t>50 cm                    Corals </a:t>
              </a:r>
              <a:r>
                <a:rPr lang="en-US" dirty="0"/>
                <a:t>do not keep up with </a:t>
              </a:r>
              <a:r>
                <a:rPr lang="en-US" dirty="0" smtClean="0"/>
                <a:t>SLR</a:t>
              </a:r>
            </a:p>
            <a:p>
              <a:pPr marL="342900" indent="-342900">
                <a:buAutoNum type="arabicParenR"/>
              </a:pPr>
              <a:r>
                <a:rPr lang="en-US" dirty="0" smtClean="0"/>
                <a:t> 1m</a:t>
              </a:r>
              <a:endParaRPr lang="en-AU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1979712" y="5373216"/>
              <a:ext cx="50405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ight Brace 5"/>
            <p:cNvSpPr/>
            <p:nvPr/>
          </p:nvSpPr>
          <p:spPr>
            <a:xfrm>
              <a:off x="1695233" y="5085184"/>
              <a:ext cx="155448" cy="567427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Title 1"/>
            <p:cNvSpPr txBox="1">
              <a:spLocks/>
            </p:cNvSpPr>
            <p:nvPr/>
          </p:nvSpPr>
          <p:spPr>
            <a:xfrm>
              <a:off x="251520" y="3131234"/>
              <a:ext cx="8229600" cy="138261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AU" sz="3000" b="1" dirty="0" smtClean="0"/>
                <a:t>SLR scenario</a:t>
              </a:r>
              <a:endParaRPr lang="en-AU" sz="3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9104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382614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>SWAN model</a:t>
            </a: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755576" y="692696"/>
            <a:ext cx="71287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 </a:t>
            </a:r>
            <a:r>
              <a:rPr lang="en-US" sz="2400" dirty="0"/>
              <a:t>third-generation wave model </a:t>
            </a:r>
            <a:r>
              <a:rPr lang="en-US" sz="2400" dirty="0" smtClean="0"/>
              <a:t>(</a:t>
            </a:r>
            <a:r>
              <a:rPr lang="en-US" sz="2400" dirty="0" err="1"/>
              <a:t>Booij</a:t>
            </a:r>
            <a:r>
              <a:rPr lang="en-US" sz="2400" dirty="0"/>
              <a:t> et al., 1996</a:t>
            </a:r>
            <a:r>
              <a:rPr lang="en-US" sz="2400" dirty="0" smtClean="0"/>
              <a:t>) </a:t>
            </a:r>
          </a:p>
          <a:p>
            <a:endParaRPr lang="en-US" sz="1400" b="1" dirty="0"/>
          </a:p>
          <a:p>
            <a:r>
              <a:rPr lang="en-US" b="1" dirty="0" smtClean="0"/>
              <a:t>Assumptions: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Friction</a:t>
            </a:r>
            <a:r>
              <a:rPr lang="en-US" dirty="0" smtClean="0"/>
              <a:t> : Madsen </a:t>
            </a:r>
            <a:r>
              <a:rPr lang="en-US" dirty="0"/>
              <a:t>formulation (1988)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Breaking</a:t>
            </a:r>
            <a:r>
              <a:rPr lang="en-US" dirty="0" smtClean="0"/>
              <a:t> : </a:t>
            </a:r>
            <a:r>
              <a:rPr lang="en-US" dirty="0" err="1" smtClean="0"/>
              <a:t>Battjes</a:t>
            </a:r>
            <a:r>
              <a:rPr lang="en-US" dirty="0" smtClean="0"/>
              <a:t> </a:t>
            </a:r>
            <a:r>
              <a:rPr lang="en-US" dirty="0"/>
              <a:t>and Janssen formulation (1978)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Triad </a:t>
            </a:r>
            <a:r>
              <a:rPr lang="en-US" i="1" dirty="0"/>
              <a:t>interaction and wave </a:t>
            </a:r>
            <a:r>
              <a:rPr lang="en-US" i="1" dirty="0" smtClean="0"/>
              <a:t>setup </a:t>
            </a:r>
            <a:r>
              <a:rPr lang="en-US" dirty="0" smtClean="0"/>
              <a:t>: enabled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Quadruplet interaction</a:t>
            </a:r>
            <a:r>
              <a:rPr lang="en-US" dirty="0" smtClean="0"/>
              <a:t>: enabled only for wind condition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Wind </a:t>
            </a:r>
            <a:r>
              <a:rPr lang="en-US" i="1" dirty="0"/>
              <a:t>and waves</a:t>
            </a:r>
            <a:r>
              <a:rPr lang="en-US" dirty="0"/>
              <a:t> are in the direction of the reef </a:t>
            </a:r>
            <a:r>
              <a:rPr lang="en-US" dirty="0" smtClean="0"/>
              <a:t>profile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Wind</a:t>
            </a:r>
            <a:r>
              <a:rPr lang="en-US" dirty="0" smtClean="0"/>
              <a:t> </a:t>
            </a:r>
            <a:r>
              <a:rPr lang="en-US" dirty="0"/>
              <a:t>is constant over the whole </a:t>
            </a:r>
            <a:r>
              <a:rPr lang="en-US" dirty="0" smtClean="0"/>
              <a:t>domain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Spreading index </a:t>
            </a:r>
            <a:r>
              <a:rPr lang="en-US" dirty="0" smtClean="0"/>
              <a:t>for wave parametric BC  : 2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Model </a:t>
            </a:r>
            <a:r>
              <a:rPr lang="en-US" i="1" dirty="0"/>
              <a:t>resolution </a:t>
            </a:r>
            <a:r>
              <a:rPr lang="en-US" dirty="0" smtClean="0"/>
              <a:t>= </a:t>
            </a:r>
            <a:r>
              <a:rPr lang="en-US" dirty="0"/>
              <a:t>5m </a:t>
            </a:r>
            <a:r>
              <a:rPr lang="en-US" dirty="0" smtClean="0"/>
              <a:t>(optimum)</a:t>
            </a:r>
          </a:p>
          <a:p>
            <a:endParaRPr lang="en-US" dirty="0"/>
          </a:p>
          <a:p>
            <a:r>
              <a:rPr lang="en-US" b="1" dirty="0" smtClean="0"/>
              <a:t>Scenarios: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For different bathymetries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top reef depth and width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lagoon depth and width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surface roughness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different </a:t>
            </a:r>
            <a:r>
              <a:rPr lang="en-US" dirty="0"/>
              <a:t>climate </a:t>
            </a:r>
            <a:r>
              <a:rPr lang="en-US" dirty="0" smtClean="0"/>
              <a:t>condition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wave</a:t>
            </a:r>
            <a:r>
              <a:rPr lang="en-US" dirty="0"/>
              <a:t>, wind and sea level </a:t>
            </a:r>
            <a:r>
              <a:rPr lang="en-US" dirty="0" smtClean="0"/>
              <a:t>rise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129600</a:t>
            </a:r>
            <a:r>
              <a:rPr lang="en-US" sz="2400" dirty="0" smtClean="0"/>
              <a:t> </a:t>
            </a:r>
            <a:r>
              <a:rPr lang="en-US" sz="2400" dirty="0"/>
              <a:t>different cases of the </a:t>
            </a:r>
            <a:r>
              <a:rPr lang="en-US" sz="2400" dirty="0">
                <a:solidFill>
                  <a:srgbClr val="FF0000"/>
                </a:solidFill>
              </a:rPr>
              <a:t>1D </a:t>
            </a:r>
            <a:r>
              <a:rPr lang="en-US" sz="2400" dirty="0" smtClean="0">
                <a:solidFill>
                  <a:srgbClr val="FF0000"/>
                </a:solidFill>
              </a:rPr>
              <a:t>model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405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82614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>Important model outputs</a:t>
            </a: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55576" y="1124744"/>
                <a:ext cx="7632848" cy="41481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dirty="0" smtClean="0"/>
              </a:p>
              <a:p>
                <a:pPr marL="342900" indent="-342900">
                  <a:buAutoNum type="arabicParenR"/>
                </a:pPr>
                <a:r>
                  <a:rPr lang="en-US" dirty="0" err="1" smtClean="0"/>
                  <a:t>Nearshore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Hs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Tp</a:t>
                </a:r>
                <a:endParaRPr lang="en-US" dirty="0" smtClean="0"/>
              </a:p>
              <a:p>
                <a:r>
                  <a:rPr lang="en-GB" dirty="0" smtClean="0"/>
                  <a:t>Beach erosion study</a:t>
                </a:r>
                <a:r>
                  <a:rPr lang="en-GB" dirty="0"/>
                  <a:t> </a:t>
                </a:r>
                <a:r>
                  <a:rPr lang="en-GB" dirty="0" smtClean="0"/>
                  <a:t>using </a:t>
                </a:r>
                <a:r>
                  <a:rPr lang="en-GB" dirty="0"/>
                  <a:t>an equilibrium model </a:t>
                </a:r>
                <a:endParaRPr lang="en-GB" dirty="0" smtClean="0"/>
              </a:p>
              <a:p>
                <a:r>
                  <a:rPr lang="en-GB" dirty="0" err="1" smtClean="0"/>
                  <a:t>Brunn</a:t>
                </a:r>
                <a:r>
                  <a:rPr lang="en-GB" dirty="0" smtClean="0"/>
                  <a:t> </a:t>
                </a:r>
                <a:r>
                  <a:rPr lang="en-GB" dirty="0"/>
                  <a:t>(1954), Dean (1973) and </a:t>
                </a:r>
                <a:r>
                  <a:rPr lang="en-GB" dirty="0" err="1"/>
                  <a:t>Gourlay</a:t>
                </a:r>
                <a:r>
                  <a:rPr lang="en-GB" dirty="0"/>
                  <a:t> (1968</a:t>
                </a:r>
                <a:r>
                  <a:rPr lang="en-GB" dirty="0" smtClean="0"/>
                  <a:t>)</a:t>
                </a:r>
                <a:endParaRPr lang="en-GB" dirty="0"/>
              </a:p>
              <a:p>
                <a:endParaRPr lang="en-GB" dirty="0" smtClean="0"/>
              </a:p>
              <a:p>
                <a:r>
                  <a:rPr lang="en-AU" dirty="0" smtClean="0"/>
                  <a:t>Threshold Dimensionless fall velocity: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AU" b="0" i="1" dirty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i="1" dirty="0" smtClean="0">
                            <a:latin typeface="Cambria Math"/>
                          </a:rPr>
                          <m:t>Ω</m:t>
                        </m:r>
                      </m:e>
                      <m:sub>
                        <m:r>
                          <a:rPr lang="en-AU" b="0" i="1" dirty="0" smtClean="0">
                            <a:latin typeface="Cambria Math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AU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AU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en-AU" b="0" i="1" smtClean="0">
                            <a:latin typeface="Cambria Math"/>
                          </a:rPr>
                          <m:t>  </m:t>
                        </m:r>
                        <m:r>
                          <a:rPr lang="en-AU" b="0" i="1" smtClean="0">
                            <a:latin typeface="Cambria Math"/>
                          </a:rPr>
                          <m:t>𝑤</m:t>
                        </m:r>
                        <m:sSub>
                          <m:sSubPr>
                            <m:ctrlPr>
                              <a:rPr lang="en-A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 smtClean="0"/>
                  <a:t> ( w : Sediment fall velocity, local parameter)</a:t>
                </a:r>
              </a:p>
              <a:p>
                <a:r>
                  <a:rPr lang="en-AU" dirty="0" smtClean="0"/>
                  <a:t>  </a:t>
                </a:r>
                <a:r>
                  <a:rPr lang="el-GR" dirty="0" smtClean="0"/>
                  <a:t>Ω</a:t>
                </a:r>
                <a:r>
                  <a:rPr lang="en-AU" dirty="0" smtClean="0"/>
                  <a:t>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AU" i="1" dirty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i="1" dirty="0">
                            <a:latin typeface="Cambria Math"/>
                          </a:rPr>
                          <m:t>Ω</m:t>
                        </m:r>
                      </m:e>
                      <m:sub>
                        <m:r>
                          <a:rPr lang="en-AU" i="1" dirty="0">
                            <a:latin typeface="Cambria Math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GB" dirty="0" smtClean="0"/>
                  <a:t>                            beach accretion</a:t>
                </a:r>
              </a:p>
              <a:p>
                <a:r>
                  <a:rPr lang="en-AU" dirty="0" smtClean="0"/>
                  <a:t>  </a:t>
                </a:r>
                <a:r>
                  <a:rPr lang="el-GR" dirty="0" smtClean="0"/>
                  <a:t>Ω</a:t>
                </a:r>
                <a:r>
                  <a:rPr lang="en-AU" dirty="0" smtClean="0"/>
                  <a:t> 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AU" i="1" dirty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i="1" dirty="0">
                            <a:latin typeface="Cambria Math"/>
                          </a:rPr>
                          <m:t>Ω</m:t>
                        </m:r>
                      </m:e>
                      <m:sub>
                        <m:r>
                          <a:rPr lang="en-AU" i="1" dirty="0">
                            <a:latin typeface="Cambria Math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GB" dirty="0"/>
                  <a:t>  </a:t>
                </a:r>
                <a:r>
                  <a:rPr lang="en-GB" dirty="0" smtClean="0"/>
                  <a:t>                          beach erosion</a:t>
                </a:r>
                <a:endParaRPr lang="en-GB" dirty="0"/>
              </a:p>
              <a:p>
                <a:endParaRPr lang="en-US" dirty="0" smtClean="0"/>
              </a:p>
              <a:p>
                <a:pPr marL="342900" indent="-342900">
                  <a:buAutoNum type="arabicParenR" startAt="2"/>
                </a:pPr>
                <a:r>
                  <a:rPr lang="en-US" dirty="0" err="1" smtClean="0"/>
                  <a:t>Urms</a:t>
                </a:r>
                <a:r>
                  <a:rPr lang="en-US" dirty="0" smtClean="0"/>
                  <a:t> at reef flat (orbital </a:t>
                </a:r>
                <a:r>
                  <a:rPr lang="en-US" dirty="0"/>
                  <a:t>motion near the </a:t>
                </a:r>
                <a:r>
                  <a:rPr lang="en-US" dirty="0" smtClean="0"/>
                  <a:t>bottom) </a:t>
                </a:r>
              </a:p>
              <a:p>
                <a:r>
                  <a:rPr lang="en-US" dirty="0" smtClean="0"/>
                  <a:t>Ecological and biogeochemical processes </a:t>
                </a:r>
              </a:p>
              <a:p>
                <a:r>
                  <a:rPr lang="en-US" dirty="0" smtClean="0"/>
                  <a:t>Coral breakage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124744"/>
                <a:ext cx="7632848" cy="4148187"/>
              </a:xfrm>
              <a:prstGeom prst="rect">
                <a:avLst/>
              </a:prstGeom>
              <a:blipFill rotWithShape="1">
                <a:blip r:embed="rId4"/>
                <a:stretch>
                  <a:fillRect l="-71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://upload.wikimedia.org/wikipedia/commons/thumb/0/06/Wave_motion-i18n-mod.svg/300px-Wave_motion-i18n-mo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88223" y="3497839"/>
            <a:ext cx="1381125" cy="174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ian.umces.edu/imagelibrary/albums/userpics/12789/normal_ian-symbol-coastline-2d-estuary-to-deep-reef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7429" y="1378547"/>
            <a:ext cx="1982711" cy="70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2123728" y="3419475"/>
            <a:ext cx="504056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23728" y="3717032"/>
            <a:ext cx="504056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Left Bracket 6"/>
          <p:cNvSpPr/>
          <p:nvPr/>
        </p:nvSpPr>
        <p:spPr>
          <a:xfrm>
            <a:off x="827584" y="3286366"/>
            <a:ext cx="87585" cy="518195"/>
          </a:xfrm>
          <a:prstGeom prst="leftBracke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7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82614"/>
          </a:xfrm>
        </p:spPr>
        <p:txBody>
          <a:bodyPr>
            <a:normAutofit/>
          </a:bodyPr>
          <a:lstStyle/>
          <a:p>
            <a:r>
              <a:rPr lang="en-AU" sz="3000" b="1" dirty="0" smtClean="0"/>
              <a:t>Coral roughness effect</a:t>
            </a:r>
            <a:br>
              <a:rPr lang="en-AU" sz="3000" b="1" dirty="0" smtClean="0"/>
            </a:br>
            <a:r>
              <a:rPr lang="en-US" sz="2400" b="1" dirty="0"/>
              <a:t>(</a:t>
            </a:r>
            <a:r>
              <a:rPr lang="en-US" sz="2400" b="1" dirty="0" err="1"/>
              <a:t>Hs</a:t>
            </a:r>
            <a:r>
              <a:rPr lang="en-US" sz="2400" b="1" dirty="0"/>
              <a:t>=0.5m, </a:t>
            </a:r>
            <a:r>
              <a:rPr lang="en-US" sz="2400" b="1" dirty="0" smtClean="0"/>
              <a:t>WS=10m/s, base profile)</a:t>
            </a:r>
            <a:endParaRPr lang="en-AU" sz="24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35496" y="1340768"/>
            <a:ext cx="3096344" cy="2376265"/>
            <a:chOff x="539552" y="1368838"/>
            <a:chExt cx="3816424" cy="2852250"/>
          </a:xfrm>
        </p:grpSpPr>
        <p:pic>
          <p:nvPicPr>
            <p:cNvPr id="13314" name="Chart 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484784"/>
              <a:ext cx="3816424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899592" y="1368838"/>
              <a:ext cx="2592288" cy="872241"/>
              <a:chOff x="899592" y="1368838"/>
              <a:chExt cx="2592288" cy="872241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2555776" y="1881039"/>
                <a:ext cx="936104" cy="3600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899592" y="1368838"/>
                <a:ext cx="1656183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Rougher coral, smaller waves</a:t>
                </a:r>
                <a:endParaRPr lang="en-AU" sz="14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2339751" y="1689295"/>
                <a:ext cx="353113" cy="23295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/>
          <p:cNvGrpSpPr/>
          <p:nvPr/>
        </p:nvGrpSpPr>
        <p:grpSpPr>
          <a:xfrm>
            <a:off x="1060028" y="4848820"/>
            <a:ext cx="6968355" cy="923330"/>
            <a:chOff x="1060028" y="4848820"/>
            <a:chExt cx="6968355" cy="923330"/>
          </a:xfrm>
        </p:grpSpPr>
        <p:sp>
          <p:nvSpPr>
            <p:cNvPr id="3" name="Rectangle 2"/>
            <p:cNvSpPr/>
            <p:nvPr/>
          </p:nvSpPr>
          <p:spPr>
            <a:xfrm>
              <a:off x="1060028" y="4848820"/>
              <a:ext cx="696835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Rougher surface               Higher energy dissipation           </a:t>
              </a:r>
              <a:r>
                <a:rPr lang="en-US" dirty="0"/>
                <a:t>L</a:t>
              </a:r>
              <a:r>
                <a:rPr lang="en-US" dirty="0" smtClean="0"/>
                <a:t>ess </a:t>
              </a:r>
              <a:r>
                <a:rPr lang="en-US" dirty="0" err="1" smtClean="0"/>
                <a:t>Hs</a:t>
              </a:r>
              <a:r>
                <a:rPr lang="en-US" dirty="0" smtClean="0"/>
                <a:t> &amp; </a:t>
              </a:r>
              <a:r>
                <a:rPr lang="en-US" dirty="0" err="1" smtClean="0"/>
                <a:t>Urms</a:t>
              </a:r>
              <a:endParaRPr lang="en-US" dirty="0" smtClean="0"/>
            </a:p>
            <a:p>
              <a:endParaRPr lang="en-US" dirty="0"/>
            </a:p>
            <a:p>
              <a:r>
                <a:rPr lang="en-US" dirty="0" smtClean="0"/>
                <a:t>      Coral mortality rate &amp; species distribution affect surface roughness</a:t>
              </a:r>
              <a:endParaRPr lang="en-AU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771800" y="5049180"/>
              <a:ext cx="468052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868144" y="5049180"/>
              <a:ext cx="468052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156176" y="1437364"/>
            <a:ext cx="2843808" cy="2279668"/>
            <a:chOff x="4932040" y="1484784"/>
            <a:chExt cx="3759993" cy="2736304"/>
          </a:xfrm>
        </p:grpSpPr>
        <p:pic>
          <p:nvPicPr>
            <p:cNvPr id="24" name="Chart 1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1484784"/>
              <a:ext cx="3759993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24"/>
            <p:cNvGrpSpPr/>
            <p:nvPr/>
          </p:nvGrpSpPr>
          <p:grpSpPr>
            <a:xfrm>
              <a:off x="5508104" y="1537839"/>
              <a:ext cx="2736304" cy="1027064"/>
              <a:chOff x="5508104" y="1537839"/>
              <a:chExt cx="2736304" cy="1027064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5508104" y="1700808"/>
                <a:ext cx="936104" cy="86409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588224" y="1537839"/>
                <a:ext cx="165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Rougher coral, </a:t>
                </a:r>
              </a:p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smaller </a:t>
                </a:r>
                <a:r>
                  <a:rPr lang="en-AU" sz="1400" b="1" dirty="0" err="1" smtClean="0">
                    <a:solidFill>
                      <a:srgbClr val="FF0000"/>
                    </a:solidFill>
                  </a:rPr>
                  <a:t>Urms</a:t>
                </a:r>
                <a:endParaRPr lang="en-AU" sz="14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8" name="Straight Arrow Connector 27"/>
              <p:cNvCxnSpPr>
                <a:stCxn id="27" idx="1"/>
              </p:cNvCxnSpPr>
              <p:nvPr/>
            </p:nvCxnSpPr>
            <p:spPr>
              <a:xfrm flipH="1">
                <a:off x="6084168" y="1799449"/>
                <a:ext cx="504056" cy="24157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17"/>
          <p:cNvGrpSpPr/>
          <p:nvPr/>
        </p:nvGrpSpPr>
        <p:grpSpPr>
          <a:xfrm>
            <a:off x="3131840" y="1437364"/>
            <a:ext cx="3024336" cy="2279668"/>
            <a:chOff x="3131840" y="1437364"/>
            <a:chExt cx="3024336" cy="2279668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1437364"/>
              <a:ext cx="3024336" cy="2279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Oval 15"/>
            <p:cNvSpPr/>
            <p:nvPr/>
          </p:nvSpPr>
          <p:spPr>
            <a:xfrm>
              <a:off x="4572000" y="1917470"/>
              <a:ext cx="720080" cy="28739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22572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82614"/>
          </a:xfrm>
        </p:spPr>
        <p:txBody>
          <a:bodyPr>
            <a:normAutofit fontScale="90000"/>
          </a:bodyPr>
          <a:lstStyle/>
          <a:p>
            <a:r>
              <a:rPr lang="en-AU" sz="3300" b="1" dirty="0" smtClean="0"/>
              <a:t>Reef flat width effect</a:t>
            </a:r>
            <a:r>
              <a:rPr lang="en-AU" sz="3000" b="1" dirty="0" smtClean="0"/>
              <a:t/>
            </a:r>
            <a:br>
              <a:rPr lang="en-AU" sz="3000" b="1" dirty="0" smtClean="0"/>
            </a:br>
            <a:r>
              <a:rPr lang="en-US" sz="2700" b="1" dirty="0"/>
              <a:t>(</a:t>
            </a:r>
            <a:r>
              <a:rPr lang="en-US" sz="2700" b="1" dirty="0" err="1"/>
              <a:t>Hs</a:t>
            </a:r>
            <a:r>
              <a:rPr lang="en-US" sz="2700" b="1" dirty="0"/>
              <a:t>=0.5m, </a:t>
            </a:r>
            <a:r>
              <a:rPr lang="en-US" sz="2700" b="1" dirty="0" smtClean="0"/>
              <a:t>WS=10m/s, rough reef)</a:t>
            </a:r>
            <a:r>
              <a:rPr lang="en-AU" sz="3000" b="1" dirty="0" smtClean="0"/>
              <a:t/>
            </a:r>
            <a:br>
              <a:rPr lang="en-AU" sz="3000" b="1" dirty="0" smtClean="0"/>
            </a:b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251520" y="1052736"/>
            <a:ext cx="3744416" cy="2304256"/>
            <a:chOff x="539552" y="1052736"/>
            <a:chExt cx="3456384" cy="2304256"/>
          </a:xfrm>
        </p:grpSpPr>
        <p:grpSp>
          <p:nvGrpSpPr>
            <p:cNvPr id="18" name="Group 17"/>
            <p:cNvGrpSpPr/>
            <p:nvPr/>
          </p:nvGrpSpPr>
          <p:grpSpPr>
            <a:xfrm>
              <a:off x="539552" y="1052736"/>
              <a:ext cx="3456384" cy="2304256"/>
              <a:chOff x="539552" y="1052736"/>
              <a:chExt cx="3456384" cy="2304256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539552" y="1052736"/>
                <a:ext cx="3456384" cy="2304256"/>
                <a:chOff x="539552" y="1052736"/>
                <a:chExt cx="3456384" cy="2304256"/>
              </a:xfrm>
            </p:grpSpPr>
            <p:pic>
              <p:nvPicPr>
                <p:cNvPr id="14338" name="Chart 1" descr="Title: Onshore wave height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9552" y="1052736"/>
                  <a:ext cx="3456384" cy="23042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1060029" y="1200632"/>
                  <a:ext cx="165618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Wider flat, </a:t>
                  </a:r>
                </a:p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smaller </a:t>
                  </a:r>
                  <a:r>
                    <a:rPr lang="en-AU" sz="1400" b="1" dirty="0" err="1" smtClean="0">
                      <a:solidFill>
                        <a:srgbClr val="FF0000"/>
                      </a:solidFill>
                    </a:rPr>
                    <a:t>Hs</a:t>
                  </a:r>
                  <a:endParaRPr lang="en-AU" sz="14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3" name="Rectangle 22"/>
              <p:cNvSpPr/>
              <p:nvPr/>
            </p:nvSpPr>
            <p:spPr>
              <a:xfrm>
                <a:off x="1263688" y="2436654"/>
                <a:ext cx="126351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accent5"/>
                    </a:solidFill>
                  </a:rPr>
                  <a:t>Base Profile</a:t>
                </a:r>
                <a:endParaRPr lang="en-AU" sz="1200" b="1" dirty="0">
                  <a:solidFill>
                    <a:schemeClr val="accent5"/>
                  </a:solidFill>
                </a:endParaRPr>
              </a:p>
            </p:txBody>
          </p:sp>
        </p:grpSp>
        <p:cxnSp>
          <p:nvCxnSpPr>
            <p:cNvPr id="26" name="Straight Connector 25"/>
            <p:cNvCxnSpPr/>
            <p:nvPr/>
          </p:nvCxnSpPr>
          <p:spPr>
            <a:xfrm flipV="1">
              <a:off x="1667297" y="1200632"/>
              <a:ext cx="0" cy="1645398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428182" y="3573016"/>
            <a:ext cx="3800004" cy="2448272"/>
            <a:chOff x="539551" y="3332956"/>
            <a:chExt cx="3456385" cy="2199134"/>
          </a:xfrm>
        </p:grpSpPr>
        <p:grpSp>
          <p:nvGrpSpPr>
            <p:cNvPr id="6" name="Group 5"/>
            <p:cNvGrpSpPr/>
            <p:nvPr/>
          </p:nvGrpSpPr>
          <p:grpSpPr>
            <a:xfrm>
              <a:off x="539551" y="3332956"/>
              <a:ext cx="3456385" cy="2199134"/>
              <a:chOff x="539551" y="3332956"/>
              <a:chExt cx="3456385" cy="2199134"/>
            </a:xfrm>
          </p:grpSpPr>
          <p:pic>
            <p:nvPicPr>
              <p:cNvPr id="9" name="Chart 1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551" y="3332956"/>
                <a:ext cx="3456385" cy="2199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095314" y="3391860"/>
                <a:ext cx="165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Wider flat, </a:t>
                </a:r>
              </a:p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smaller </a:t>
                </a:r>
                <a:r>
                  <a:rPr lang="en-AU" sz="1400" b="1" dirty="0" err="1" smtClean="0">
                    <a:solidFill>
                      <a:srgbClr val="FF0000"/>
                    </a:solidFill>
                  </a:rPr>
                  <a:t>Urms</a:t>
                </a:r>
                <a:endParaRPr lang="en-AU" sz="14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33" name="Straight Connector 32"/>
            <p:cNvCxnSpPr/>
            <p:nvPr/>
          </p:nvCxnSpPr>
          <p:spPr>
            <a:xfrm flipV="1">
              <a:off x="1691680" y="3429000"/>
              <a:ext cx="0" cy="1645398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786324" y="1058704"/>
            <a:ext cx="3818124" cy="2298288"/>
            <a:chOff x="4786324" y="1058704"/>
            <a:chExt cx="3818124" cy="2298288"/>
          </a:xfrm>
        </p:grpSpPr>
        <p:grpSp>
          <p:nvGrpSpPr>
            <p:cNvPr id="19" name="Group 18"/>
            <p:cNvGrpSpPr/>
            <p:nvPr/>
          </p:nvGrpSpPr>
          <p:grpSpPr>
            <a:xfrm>
              <a:off x="4786324" y="1058704"/>
              <a:ext cx="3818124" cy="2298288"/>
              <a:chOff x="4786324" y="1058704"/>
              <a:chExt cx="3818124" cy="2298288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6324" y="1058704"/>
                <a:ext cx="3818124" cy="2298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6" name="Straight Connector 35"/>
              <p:cNvCxnSpPr/>
              <p:nvPr/>
            </p:nvCxnSpPr>
            <p:spPr>
              <a:xfrm flipV="1">
                <a:off x="6055593" y="1200632"/>
                <a:ext cx="0" cy="1662714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5867294" y="1210639"/>
              <a:ext cx="16561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>
                  <a:solidFill>
                    <a:srgbClr val="FF0000"/>
                  </a:solidFill>
                </a:rPr>
                <a:t>Wider flat, </a:t>
              </a:r>
            </a:p>
            <a:p>
              <a:r>
                <a:rPr lang="en-AU" sz="1400" b="1" dirty="0" smtClean="0">
                  <a:solidFill>
                    <a:srgbClr val="FF0000"/>
                  </a:solidFill>
                </a:rPr>
                <a:t>smaller </a:t>
              </a:r>
              <a:r>
                <a:rPr lang="en-AU" sz="1400" b="1" dirty="0" err="1" smtClean="0">
                  <a:solidFill>
                    <a:srgbClr val="FF0000"/>
                  </a:solidFill>
                </a:rPr>
                <a:t>Tp</a:t>
              </a:r>
              <a:endParaRPr lang="en-AU" sz="1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550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82614"/>
          </a:xfrm>
        </p:spPr>
        <p:txBody>
          <a:bodyPr>
            <a:normAutofit fontScale="90000"/>
          </a:bodyPr>
          <a:lstStyle/>
          <a:p>
            <a:r>
              <a:rPr lang="en-AU" sz="3300" b="1" dirty="0" smtClean="0"/>
              <a:t>Reef flat depth effect</a:t>
            </a:r>
            <a:r>
              <a:rPr lang="en-AU" sz="3000" b="1" dirty="0" smtClean="0"/>
              <a:t/>
            </a:r>
            <a:br>
              <a:rPr lang="en-AU" sz="3000" b="1" dirty="0" smtClean="0"/>
            </a:br>
            <a:r>
              <a:rPr lang="en-US" sz="2700" b="1" dirty="0"/>
              <a:t>(</a:t>
            </a:r>
            <a:r>
              <a:rPr lang="en-US" sz="2700" b="1" dirty="0" err="1"/>
              <a:t>Hs</a:t>
            </a:r>
            <a:r>
              <a:rPr lang="en-US" sz="2700" b="1" dirty="0"/>
              <a:t>=0.5m, </a:t>
            </a:r>
            <a:r>
              <a:rPr lang="en-US" sz="2700" b="1" dirty="0" smtClean="0"/>
              <a:t>WS=10m/s, rough reef)</a:t>
            </a:r>
            <a:r>
              <a:rPr lang="en-AU" sz="3000" b="1" dirty="0" smtClean="0"/>
              <a:t/>
            </a:r>
            <a:br>
              <a:rPr lang="en-AU" sz="3000" b="1" dirty="0" smtClean="0"/>
            </a:b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755576" y="1052390"/>
            <a:ext cx="3600400" cy="2376610"/>
            <a:chOff x="4427985" y="1052737"/>
            <a:chExt cx="3384375" cy="2304256"/>
          </a:xfrm>
        </p:grpSpPr>
        <p:grpSp>
          <p:nvGrpSpPr>
            <p:cNvPr id="17" name="Group 16"/>
            <p:cNvGrpSpPr/>
            <p:nvPr/>
          </p:nvGrpSpPr>
          <p:grpSpPr>
            <a:xfrm>
              <a:off x="4427985" y="1052737"/>
              <a:ext cx="3384375" cy="2304256"/>
              <a:chOff x="4427985" y="1052737"/>
              <a:chExt cx="3384375" cy="230425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4427985" y="1052737"/>
                <a:ext cx="3384375" cy="2304256"/>
                <a:chOff x="4427985" y="1052737"/>
                <a:chExt cx="3384375" cy="2304256"/>
              </a:xfrm>
            </p:grpSpPr>
            <p:pic>
              <p:nvPicPr>
                <p:cNvPr id="14339" name="Chart 1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27985" y="1052737"/>
                  <a:ext cx="3384375" cy="23042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5076057" y="1210639"/>
                  <a:ext cx="165618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Deeper flat, </a:t>
                  </a:r>
                </a:p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larger </a:t>
                  </a:r>
                  <a:r>
                    <a:rPr lang="en-AU" sz="1400" b="1" dirty="0" err="1" smtClean="0">
                      <a:solidFill>
                        <a:srgbClr val="FF0000"/>
                      </a:solidFill>
                    </a:rPr>
                    <a:t>Hs</a:t>
                  </a:r>
                  <a:endParaRPr lang="en-AU" sz="14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5195097" y="2569031"/>
                <a:ext cx="126351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accent5"/>
                    </a:solidFill>
                  </a:rPr>
                  <a:t>Base Profile</a:t>
                </a:r>
                <a:endParaRPr lang="en-AU" sz="1200" b="1" dirty="0">
                  <a:solidFill>
                    <a:schemeClr val="accent5"/>
                  </a:solidFill>
                </a:endParaRPr>
              </a:p>
            </p:txBody>
          </p:sp>
        </p:grpSp>
        <p:cxnSp>
          <p:nvCxnSpPr>
            <p:cNvPr id="32" name="Straight Connector 31"/>
            <p:cNvCxnSpPr/>
            <p:nvPr/>
          </p:nvCxnSpPr>
          <p:spPr>
            <a:xfrm flipV="1">
              <a:off x="5584304" y="1200632"/>
              <a:ext cx="0" cy="1645398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36" name="Group 14335"/>
          <p:cNvGrpSpPr/>
          <p:nvPr/>
        </p:nvGrpSpPr>
        <p:grpSpPr>
          <a:xfrm>
            <a:off x="2900495" y="3557314"/>
            <a:ext cx="3543713" cy="2319957"/>
            <a:chOff x="4427984" y="3329124"/>
            <a:chExt cx="3384376" cy="2188108"/>
          </a:xfrm>
        </p:grpSpPr>
        <p:grpSp>
          <p:nvGrpSpPr>
            <p:cNvPr id="7" name="Group 6"/>
            <p:cNvGrpSpPr/>
            <p:nvPr/>
          </p:nvGrpSpPr>
          <p:grpSpPr>
            <a:xfrm>
              <a:off x="4427984" y="3329124"/>
              <a:ext cx="3384376" cy="2188108"/>
              <a:chOff x="4427984" y="3329124"/>
              <a:chExt cx="3384376" cy="2188108"/>
            </a:xfrm>
          </p:grpSpPr>
          <p:pic>
            <p:nvPicPr>
              <p:cNvPr id="10" name="Chart 1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7984" y="3329124"/>
                <a:ext cx="3384376" cy="2188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5584082" y="3976991"/>
                <a:ext cx="22282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Deeper flat, </a:t>
                </a:r>
              </a:p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smaller </a:t>
                </a:r>
                <a:r>
                  <a:rPr lang="en-AU" sz="1400" b="1" dirty="0" err="1" smtClean="0">
                    <a:solidFill>
                      <a:srgbClr val="FF0000"/>
                    </a:solidFill>
                  </a:rPr>
                  <a:t>Urms</a:t>
                </a:r>
                <a:endParaRPr lang="en-AU" sz="1400" b="1" dirty="0" smtClean="0">
                  <a:solidFill>
                    <a:srgbClr val="FF0000"/>
                  </a:solidFill>
                </a:endParaRPr>
              </a:p>
              <a:p>
                <a:r>
                  <a:rPr lang="en-AU" sz="1400" b="1" dirty="0" smtClean="0">
                    <a:solidFill>
                      <a:srgbClr val="FF0000"/>
                    </a:solidFill>
                  </a:rPr>
                  <a:t>then larger </a:t>
                </a:r>
                <a:r>
                  <a:rPr lang="en-AU" sz="1400" b="1" dirty="0" err="1" smtClean="0">
                    <a:solidFill>
                      <a:srgbClr val="FF0000"/>
                    </a:solidFill>
                  </a:rPr>
                  <a:t>Urms</a:t>
                </a:r>
                <a:endParaRPr lang="en-AU" sz="1400" b="1" dirty="0" smtClean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 flipV="1">
              <a:off x="5614020" y="3413499"/>
              <a:ext cx="0" cy="1645398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4644008" y="1052390"/>
            <a:ext cx="3833348" cy="2304256"/>
            <a:chOff x="4644008" y="1052390"/>
            <a:chExt cx="3833348" cy="2304256"/>
          </a:xfrm>
        </p:grpSpPr>
        <p:grpSp>
          <p:nvGrpSpPr>
            <p:cNvPr id="4" name="Group 3"/>
            <p:cNvGrpSpPr/>
            <p:nvPr/>
          </p:nvGrpSpPr>
          <p:grpSpPr>
            <a:xfrm>
              <a:off x="4644008" y="1052390"/>
              <a:ext cx="3833348" cy="2304256"/>
              <a:chOff x="4644008" y="1052390"/>
              <a:chExt cx="3833348" cy="2304256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4008" y="1052390"/>
                <a:ext cx="3833348" cy="2304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5" name="Straight Connector 34"/>
              <p:cNvCxnSpPr/>
              <p:nvPr/>
            </p:nvCxnSpPr>
            <p:spPr>
              <a:xfrm flipV="1">
                <a:off x="5940152" y="1210292"/>
                <a:ext cx="0" cy="1645398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TextBox 35"/>
            <p:cNvSpPr txBox="1"/>
            <p:nvPr/>
          </p:nvSpPr>
          <p:spPr>
            <a:xfrm>
              <a:off x="5174804" y="1210909"/>
              <a:ext cx="16561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>
                  <a:solidFill>
                    <a:srgbClr val="FF0000"/>
                  </a:solidFill>
                </a:rPr>
                <a:t>Deeper flat, </a:t>
              </a:r>
            </a:p>
            <a:p>
              <a:r>
                <a:rPr lang="en-AU" sz="1400" b="1" dirty="0" smtClean="0">
                  <a:solidFill>
                    <a:srgbClr val="FF0000"/>
                  </a:solidFill>
                </a:rPr>
                <a:t>larger </a:t>
              </a:r>
              <a:r>
                <a:rPr lang="en-AU" sz="1400" b="1" dirty="0" err="1" smtClean="0">
                  <a:solidFill>
                    <a:srgbClr val="FF0000"/>
                  </a:solidFill>
                </a:rPr>
                <a:t>Tp</a:t>
              </a:r>
              <a:endParaRPr lang="en-AU" sz="1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363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82614"/>
          </a:xfrm>
        </p:spPr>
        <p:txBody>
          <a:bodyPr>
            <a:normAutofit fontScale="90000"/>
          </a:bodyPr>
          <a:lstStyle/>
          <a:p>
            <a:r>
              <a:rPr lang="en-AU" sz="3200" b="1" dirty="0" smtClean="0"/>
              <a:t>Lagoon width effect</a:t>
            </a:r>
            <a:r>
              <a:rPr lang="en-AU" sz="2800" b="1" dirty="0"/>
              <a:t/>
            </a:r>
            <a:br>
              <a:rPr lang="en-AU" sz="2800" b="1" dirty="0"/>
            </a:br>
            <a:r>
              <a:rPr lang="en-US" sz="2400" b="1" dirty="0"/>
              <a:t>(</a:t>
            </a:r>
            <a:r>
              <a:rPr lang="en-US" sz="2400" b="1" dirty="0" err="1"/>
              <a:t>Hs</a:t>
            </a:r>
            <a:r>
              <a:rPr lang="en-US" sz="2400" b="1" dirty="0"/>
              <a:t>=0.5m, </a:t>
            </a:r>
            <a:r>
              <a:rPr lang="en-US" sz="2400" b="1" dirty="0" smtClean="0"/>
              <a:t>WS=10m/s, rough reef)</a:t>
            </a:r>
            <a:r>
              <a:rPr lang="en-AU" sz="2800" b="1" dirty="0"/>
              <a:t/>
            </a:r>
            <a:br>
              <a:rPr lang="en-AU" sz="2800" b="1" dirty="0"/>
            </a:b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060028" y="4848820"/>
            <a:ext cx="7184380" cy="923330"/>
            <a:chOff x="1060028" y="4848820"/>
            <a:chExt cx="7184380" cy="923330"/>
          </a:xfrm>
        </p:grpSpPr>
        <p:sp>
          <p:nvSpPr>
            <p:cNvPr id="16" name="Rectangle 15"/>
            <p:cNvSpPr/>
            <p:nvPr/>
          </p:nvSpPr>
          <p:spPr>
            <a:xfrm>
              <a:off x="1060028" y="4848820"/>
              <a:ext cx="718438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  Wider lagoon</a:t>
              </a:r>
              <a:r>
                <a:rPr lang="en-US" dirty="0"/>
                <a:t> </a:t>
              </a:r>
              <a:r>
                <a:rPr lang="en-US" dirty="0" smtClean="0"/>
                <a:t>                    More wind fetch                               Larger waves</a:t>
              </a:r>
            </a:p>
            <a:p>
              <a:endParaRPr lang="en-US" dirty="0"/>
            </a:p>
            <a:p>
              <a:r>
                <a:rPr lang="en-US" dirty="0" smtClean="0"/>
                <a:t>              </a:t>
              </a:r>
              <a:endParaRPr lang="en-AU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2879812" y="5049180"/>
              <a:ext cx="468052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5652120" y="5049180"/>
              <a:ext cx="468052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24229" y="1483618"/>
            <a:ext cx="3816424" cy="2377430"/>
            <a:chOff x="524229" y="1483618"/>
            <a:chExt cx="3816424" cy="2377430"/>
          </a:xfrm>
        </p:grpSpPr>
        <p:grpSp>
          <p:nvGrpSpPr>
            <p:cNvPr id="10" name="Group 9"/>
            <p:cNvGrpSpPr/>
            <p:nvPr/>
          </p:nvGrpSpPr>
          <p:grpSpPr>
            <a:xfrm>
              <a:off x="524229" y="1483618"/>
              <a:ext cx="3816424" cy="2377430"/>
              <a:chOff x="506016" y="1483618"/>
              <a:chExt cx="3816424" cy="237743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506016" y="1483618"/>
                <a:ext cx="3816424" cy="2377430"/>
                <a:chOff x="506016" y="1483618"/>
                <a:chExt cx="3816424" cy="2377430"/>
              </a:xfrm>
            </p:grpSpPr>
            <p:pic>
              <p:nvPicPr>
                <p:cNvPr id="15362" name="Chart 1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6016" y="1483618"/>
                  <a:ext cx="3816424" cy="23774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" name="TextBox 17"/>
                <p:cNvSpPr txBox="1"/>
                <p:nvPr/>
              </p:nvSpPr>
              <p:spPr>
                <a:xfrm>
                  <a:off x="1060029" y="1609636"/>
                  <a:ext cx="165618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Wider lagoon, </a:t>
                  </a:r>
                </a:p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larger </a:t>
                  </a:r>
                  <a:r>
                    <a:rPr lang="en-AU" sz="1400" b="1" dirty="0" err="1" smtClean="0">
                      <a:solidFill>
                        <a:srgbClr val="FF0000"/>
                      </a:solidFill>
                    </a:rPr>
                    <a:t>Hs</a:t>
                  </a:r>
                  <a:endParaRPr lang="en-AU" sz="1400" b="1" dirty="0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21" name="Straight Connector 20"/>
              <p:cNvCxnSpPr/>
              <p:nvPr/>
            </p:nvCxnSpPr>
            <p:spPr>
              <a:xfrm flipV="1">
                <a:off x="2123727" y="1622730"/>
                <a:ext cx="422" cy="1738908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Rectangle 23"/>
            <p:cNvSpPr/>
            <p:nvPr/>
          </p:nvSpPr>
          <p:spPr>
            <a:xfrm>
              <a:off x="1724311" y="3074475"/>
              <a:ext cx="1263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1200" b="1" dirty="0" smtClean="0">
                  <a:solidFill>
                    <a:schemeClr val="accent5"/>
                  </a:solidFill>
                </a:rPr>
                <a:t>Base Profile</a:t>
              </a:r>
              <a:endParaRPr lang="en-AU" sz="12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88025" y="1443931"/>
            <a:ext cx="4176463" cy="2417117"/>
            <a:chOff x="4788025" y="1443931"/>
            <a:chExt cx="4176463" cy="241711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5" y="1443931"/>
              <a:ext cx="4176463" cy="24171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7" name="Straight Connector 26"/>
            <p:cNvCxnSpPr/>
            <p:nvPr/>
          </p:nvCxnSpPr>
          <p:spPr>
            <a:xfrm flipV="1">
              <a:off x="6516216" y="1556792"/>
              <a:ext cx="422" cy="1738908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59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82614"/>
          </a:xfrm>
        </p:spPr>
        <p:txBody>
          <a:bodyPr>
            <a:normAutofit fontScale="90000"/>
          </a:bodyPr>
          <a:lstStyle/>
          <a:p>
            <a:r>
              <a:rPr lang="en-AU" sz="3200" b="1" dirty="0" smtClean="0"/>
              <a:t>Lagoon depth </a:t>
            </a:r>
            <a:r>
              <a:rPr lang="en-AU" sz="3200" b="1" dirty="0"/>
              <a:t>effect</a:t>
            </a:r>
            <a:r>
              <a:rPr lang="en-AU" sz="2800" b="1" dirty="0"/>
              <a:t/>
            </a:r>
            <a:br>
              <a:rPr lang="en-AU" sz="2800" b="1" dirty="0"/>
            </a:br>
            <a:r>
              <a:rPr lang="en-US" sz="2400" b="1" dirty="0"/>
              <a:t>(</a:t>
            </a:r>
            <a:r>
              <a:rPr lang="en-US" sz="2400" b="1" dirty="0" err="1"/>
              <a:t>Hs</a:t>
            </a:r>
            <a:r>
              <a:rPr lang="en-US" sz="2400" b="1" dirty="0"/>
              <a:t>=0.5m, </a:t>
            </a:r>
            <a:r>
              <a:rPr lang="en-US" sz="2400" b="1" dirty="0" smtClean="0"/>
              <a:t>WS=10m/s, rough reef)</a:t>
            </a:r>
            <a:r>
              <a:rPr lang="en-AU" sz="2800" b="1" dirty="0"/>
              <a:t/>
            </a:r>
            <a:br>
              <a:rPr lang="en-AU" sz="2800" b="1" dirty="0"/>
            </a:br>
            <a:endParaRPr lang="en-A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060028" y="4848820"/>
            <a:ext cx="7184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  <a:p>
            <a:r>
              <a:rPr lang="en-US" dirty="0" smtClean="0"/>
              <a:t>              Lagoon depth, insignificant, reef flat is a key parameter</a:t>
            </a:r>
            <a:endParaRPr lang="en-AU" dirty="0"/>
          </a:p>
        </p:txBody>
      </p:sp>
      <p:grpSp>
        <p:nvGrpSpPr>
          <p:cNvPr id="23" name="Group 22"/>
          <p:cNvGrpSpPr/>
          <p:nvPr/>
        </p:nvGrpSpPr>
        <p:grpSpPr>
          <a:xfrm>
            <a:off x="683568" y="1483618"/>
            <a:ext cx="3816424" cy="2377430"/>
            <a:chOff x="4572000" y="3438153"/>
            <a:chExt cx="3816424" cy="2377430"/>
          </a:xfrm>
        </p:grpSpPr>
        <p:grpSp>
          <p:nvGrpSpPr>
            <p:cNvPr id="11" name="Group 10"/>
            <p:cNvGrpSpPr/>
            <p:nvPr/>
          </p:nvGrpSpPr>
          <p:grpSpPr>
            <a:xfrm>
              <a:off x="4572000" y="3438153"/>
              <a:ext cx="3816424" cy="2377430"/>
              <a:chOff x="4644008" y="1483618"/>
              <a:chExt cx="3816424" cy="237743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4644008" y="1483618"/>
                <a:ext cx="3816424" cy="2377430"/>
                <a:chOff x="4644008" y="1483618"/>
                <a:chExt cx="3816424" cy="2377430"/>
              </a:xfrm>
            </p:grpSpPr>
            <p:pic>
              <p:nvPicPr>
                <p:cNvPr id="15363" name="Chart 1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4008" y="1483618"/>
                  <a:ext cx="3816424" cy="23774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" name="Rectangle 2"/>
                <p:cNvSpPr/>
                <p:nvPr/>
              </p:nvSpPr>
              <p:spPr>
                <a:xfrm>
                  <a:off x="5220072" y="1609636"/>
                  <a:ext cx="2808312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Deeper lagoon</a:t>
                  </a:r>
                  <a:r>
                    <a:rPr lang="en-AU" sz="1400" b="1" dirty="0">
                      <a:solidFill>
                        <a:srgbClr val="FF0000"/>
                      </a:solidFill>
                    </a:rPr>
                    <a:t>, </a:t>
                  </a:r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 </a:t>
                  </a:r>
                </a:p>
                <a:p>
                  <a:r>
                    <a:rPr lang="en-AU" sz="1400" b="1" dirty="0" smtClean="0">
                      <a:solidFill>
                        <a:srgbClr val="FF0000"/>
                      </a:solidFill>
                    </a:rPr>
                    <a:t>insignificant</a:t>
                  </a:r>
                </a:p>
              </p:txBody>
            </p:sp>
          </p:grpSp>
          <p:cxnSp>
            <p:nvCxnSpPr>
              <p:cNvPr id="22" name="Straight Connector 21"/>
              <p:cNvCxnSpPr/>
              <p:nvPr/>
            </p:nvCxnSpPr>
            <p:spPr>
              <a:xfrm flipV="1">
                <a:off x="6300192" y="1609636"/>
                <a:ext cx="0" cy="1752002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Rectangle 25"/>
            <p:cNvSpPr/>
            <p:nvPr/>
          </p:nvSpPr>
          <p:spPr>
            <a:xfrm>
              <a:off x="5828767" y="4910680"/>
              <a:ext cx="1263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1200" b="1" dirty="0" smtClean="0">
                  <a:solidFill>
                    <a:schemeClr val="accent5"/>
                  </a:solidFill>
                </a:rPr>
                <a:t>Base Profile</a:t>
              </a:r>
              <a:endParaRPr lang="en-AU" sz="12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16016" y="1484785"/>
            <a:ext cx="4183002" cy="2376264"/>
            <a:chOff x="4716016" y="1484785"/>
            <a:chExt cx="4183002" cy="237626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1484785"/>
              <a:ext cx="4183002" cy="2376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5" name="Straight Connector 24"/>
            <p:cNvCxnSpPr/>
            <p:nvPr/>
          </p:nvCxnSpPr>
          <p:spPr>
            <a:xfrm flipV="1">
              <a:off x="6516216" y="1609248"/>
              <a:ext cx="0" cy="1752002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971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95" y="5772150"/>
            <a:ext cx="3913187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0688" y="1611833"/>
            <a:ext cx="8229600" cy="4525963"/>
          </a:xfrm>
        </p:spPr>
        <p:txBody>
          <a:bodyPr>
            <a:normAutofit lnSpcReduction="10000"/>
          </a:bodyPr>
          <a:lstStyle/>
          <a:p>
            <a:endParaRPr lang="en-US" sz="2000" dirty="0" smtClean="0"/>
          </a:p>
          <a:p>
            <a:r>
              <a:rPr lang="en-US" sz="2000" dirty="0" smtClean="0"/>
              <a:t>Global warming changes reef flat depths and roughness. 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Urms</a:t>
            </a:r>
            <a:r>
              <a:rPr lang="en-US" sz="2000" dirty="0" smtClean="0"/>
              <a:t> &amp; </a:t>
            </a:r>
            <a:r>
              <a:rPr lang="en-US" sz="2000" dirty="0" err="1"/>
              <a:t>nearshore</a:t>
            </a:r>
            <a:r>
              <a:rPr lang="en-US" sz="2000" dirty="0"/>
              <a:t> </a:t>
            </a:r>
            <a:r>
              <a:rPr lang="en-US" sz="2000" dirty="0" err="1" smtClean="0"/>
              <a:t>Hs</a:t>
            </a:r>
            <a:r>
              <a:rPr lang="en-US" sz="2000" dirty="0" smtClean="0"/>
              <a:t> &amp; </a:t>
            </a:r>
            <a:r>
              <a:rPr lang="en-US" sz="2000" dirty="0" err="1" smtClean="0"/>
              <a:t>Tp</a:t>
            </a:r>
            <a:r>
              <a:rPr lang="en-US" sz="2000" dirty="0" smtClean="0"/>
              <a:t> </a:t>
            </a:r>
            <a:r>
              <a:rPr lang="en-US" sz="2000" dirty="0" smtClean="0"/>
              <a:t>change, accordingly.</a:t>
            </a:r>
          </a:p>
          <a:p>
            <a:endParaRPr lang="en-US" sz="2000" dirty="0" smtClean="0"/>
          </a:p>
          <a:p>
            <a:r>
              <a:rPr lang="en-US" sz="2000" dirty="0" smtClean="0"/>
              <a:t>Ecological </a:t>
            </a:r>
            <a:r>
              <a:rPr lang="en-US" sz="2000" dirty="0"/>
              <a:t>processes on coral reefs and </a:t>
            </a:r>
            <a:r>
              <a:rPr lang="en-US" sz="2000" dirty="0" err="1"/>
              <a:t>longshore</a:t>
            </a:r>
            <a:r>
              <a:rPr lang="en-US" sz="2000" dirty="0"/>
              <a:t> sediment transport at the </a:t>
            </a:r>
            <a:r>
              <a:rPr lang="en-US" sz="2000" dirty="0" smtClean="0"/>
              <a:t>shore</a:t>
            </a:r>
            <a:r>
              <a:rPr lang="en-US" sz="2000" dirty="0"/>
              <a:t> </a:t>
            </a:r>
            <a:r>
              <a:rPr lang="en-US" sz="2000" dirty="0" smtClean="0"/>
              <a:t>will be affected.</a:t>
            </a:r>
          </a:p>
          <a:p>
            <a:endParaRPr lang="en-US" sz="2000" dirty="0" smtClean="0"/>
          </a:p>
          <a:p>
            <a:r>
              <a:rPr lang="en-US" sz="2000" dirty="0" smtClean="0"/>
              <a:t>Effects </a:t>
            </a:r>
            <a:r>
              <a:rPr lang="en-US" sz="2000" dirty="0"/>
              <a:t>will be site specific, </a:t>
            </a:r>
            <a:r>
              <a:rPr lang="en-US" sz="2000" dirty="0" smtClean="0"/>
              <a:t>e.g.  </a:t>
            </a:r>
            <a:r>
              <a:rPr lang="en-US" sz="2000" dirty="0"/>
              <a:t>a narrow reef responds differently to a wide reef, and deeper reefs have different response to shallow reefs.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This </a:t>
            </a:r>
            <a:r>
              <a:rPr lang="en-US" sz="2000" dirty="0"/>
              <a:t>method would provide curves </a:t>
            </a:r>
            <a:r>
              <a:rPr lang="en-US" sz="2000" dirty="0" smtClean="0"/>
              <a:t>useful to </a:t>
            </a:r>
            <a:r>
              <a:rPr lang="en-US" sz="2000" dirty="0"/>
              <a:t>determine SLR influence for a wide range of reef bathymetry, as well as changes to existing bathymetry at a particular reef</a:t>
            </a:r>
            <a:r>
              <a:rPr lang="en-US" sz="2000" dirty="0" smtClean="0"/>
              <a:t>.</a:t>
            </a:r>
            <a:r>
              <a:rPr lang="en-US" sz="2000" dirty="0"/>
              <a:t> </a:t>
            </a:r>
            <a:endParaRPr lang="en-AU" sz="20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27384"/>
            <a:ext cx="9144000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07904" y="476672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/>
              <a:t>Summary 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57570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15820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b="1" dirty="0">
                <a:latin typeface="+mn-lt"/>
                <a:ea typeface="+mn-ea"/>
                <a:cs typeface="+mn-cs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89104"/>
          </a:xfrm>
        </p:spPr>
        <p:txBody>
          <a:bodyPr>
            <a:normAutofit/>
          </a:bodyPr>
          <a:lstStyle/>
          <a:p>
            <a:endParaRPr lang="en-AU" sz="2000" dirty="0" smtClean="0"/>
          </a:p>
          <a:p>
            <a:endParaRPr lang="en-AU" sz="2000" dirty="0"/>
          </a:p>
          <a:p>
            <a:r>
              <a:rPr lang="en-AU" sz="2000" dirty="0" smtClean="0"/>
              <a:t>Global Change Institute Fund</a:t>
            </a:r>
          </a:p>
          <a:p>
            <a:endParaRPr lang="en-AU" sz="2000" dirty="0" smtClean="0"/>
          </a:p>
          <a:p>
            <a:r>
              <a:rPr lang="en-US" sz="2000" dirty="0" smtClean="0"/>
              <a:t>Liu </a:t>
            </a:r>
            <a:r>
              <a:rPr lang="en-US" sz="2000" dirty="0"/>
              <a:t>Mason (University of Tasmania) </a:t>
            </a:r>
            <a:r>
              <a:rPr lang="en-US" sz="2000" dirty="0" smtClean="0"/>
              <a:t>for GBR wind and wave Atlas</a:t>
            </a:r>
          </a:p>
          <a:p>
            <a:endParaRPr lang="en-US" sz="2000" dirty="0" smtClean="0"/>
          </a:p>
          <a:p>
            <a:r>
              <a:rPr lang="en-US" sz="2000" dirty="0" smtClean="0"/>
              <a:t>Jim </a:t>
            </a:r>
            <a:r>
              <a:rPr lang="en-US" sz="2000" dirty="0"/>
              <a:t>Waldron (Queensland Department of Environment and Resource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Management</a:t>
            </a:r>
            <a:r>
              <a:rPr lang="en-US" sz="2000" dirty="0"/>
              <a:t>, DERM</a:t>
            </a:r>
            <a:r>
              <a:rPr lang="en-US" sz="2000" dirty="0" smtClean="0"/>
              <a:t>) for Cairns buoy data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pic>
        <p:nvPicPr>
          <p:cNvPr id="6" name="Picture 5" descr="SecondaryImage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189304"/>
            <a:ext cx="238963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FC workshop Cairns\IMGP43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50677" y="1253915"/>
            <a:ext cx="12192000" cy="919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0" y="22870"/>
            <a:ext cx="6275040" cy="26369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AU" i="1" dirty="0" smtClean="0">
                <a:solidFill>
                  <a:schemeClr val="bg1"/>
                </a:solidFill>
              </a:rPr>
              <a:t>Contact:</a:t>
            </a:r>
          </a:p>
          <a:p>
            <a:pPr marL="0" indent="0">
              <a:buFont typeface="Arial" pitchFamily="34" charset="0"/>
              <a:buNone/>
            </a:pPr>
            <a:r>
              <a:rPr lang="en-AU" dirty="0" smtClean="0">
                <a:solidFill>
                  <a:schemeClr val="bg1"/>
                </a:solidFill>
              </a:rPr>
              <a:t>Ali Golshani</a:t>
            </a:r>
          </a:p>
          <a:p>
            <a:pPr marL="0" indent="0">
              <a:buFont typeface="Arial" pitchFamily="34" charset="0"/>
              <a:buNone/>
            </a:pPr>
            <a:r>
              <a:rPr lang="en-AU" dirty="0" smtClean="0">
                <a:solidFill>
                  <a:schemeClr val="bg1"/>
                </a:solidFill>
              </a:rPr>
              <a:t>School of Civil Engineering</a:t>
            </a:r>
          </a:p>
          <a:p>
            <a:pPr marL="0" indent="0">
              <a:buFont typeface="Arial" pitchFamily="34" charset="0"/>
              <a:buNone/>
            </a:pPr>
            <a:r>
              <a:rPr lang="en-AU" dirty="0" smtClean="0">
                <a:solidFill>
                  <a:schemeClr val="bg1"/>
                </a:solidFill>
              </a:rPr>
              <a:t>University of Queensland, Australia</a:t>
            </a:r>
          </a:p>
          <a:p>
            <a:pPr marL="0" indent="0">
              <a:buFont typeface="Arial" pitchFamily="34" charset="0"/>
              <a:buNone/>
            </a:pPr>
            <a:r>
              <a:rPr lang="en-AU" dirty="0" smtClean="0">
                <a:solidFill>
                  <a:schemeClr val="bg1"/>
                </a:solidFill>
              </a:rPr>
              <a:t>a.golshani@uq.edu.au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4208" y="6093296"/>
            <a:ext cx="333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Photo: Naomi Edwards,</a:t>
            </a:r>
          </a:p>
          <a:p>
            <a:r>
              <a:rPr lang="en-AU" b="1" dirty="0" smtClean="0">
                <a:solidFill>
                  <a:schemeClr val="bg1"/>
                </a:solidFill>
              </a:rPr>
              <a:t>Agincourt Reef, Nov. 2011</a:t>
            </a:r>
            <a:endParaRPr lang="en-A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7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8232</TotalTime>
  <Words>1602</Words>
  <Application>Microsoft Office PowerPoint</Application>
  <PresentationFormat>On-screen Show (4:3)</PresentationFormat>
  <Paragraphs>226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How does climate change alter island reef protection? directly and indirectly</vt:lpstr>
      <vt:lpstr>Climate change alters reef protection directly and indirectly</vt:lpstr>
      <vt:lpstr>Research Objectives</vt:lpstr>
      <vt:lpstr>A simplified reef profile for GBR</vt:lpstr>
      <vt:lpstr>                                                     Base Profile                                                      (Lizard Island)</vt:lpstr>
      <vt:lpstr>Wave and wind climate</vt:lpstr>
      <vt:lpstr> Wave classification</vt:lpstr>
      <vt:lpstr>Wind Classification</vt:lpstr>
      <vt:lpstr>SWAN model</vt:lpstr>
      <vt:lpstr>Important model outputs</vt:lpstr>
      <vt:lpstr>Coral roughness effect (Hs=0.5m, WS=10m/s, base profile)</vt:lpstr>
      <vt:lpstr>Reef flat width effect (Hs=0.5m, WS=10m/s, rough reef) </vt:lpstr>
      <vt:lpstr>Reef flat depth effect (Hs=0.5m, WS=10m/s, rough reef) </vt:lpstr>
      <vt:lpstr>Lagoon width effect (Hs=0.5m, WS=10m/s, rough reef) </vt:lpstr>
      <vt:lpstr>Lagoon depth effect (Hs=0.5m, WS=10m/s, rough reef) </vt:lpstr>
      <vt:lpstr>PowerPoint Presentation</vt:lpstr>
      <vt:lpstr>Acknowledgements</vt:lpstr>
      <vt:lpstr>PowerPoint Presentation</vt:lpstr>
    </vt:vector>
  </TitlesOfParts>
  <Company>The University of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 modeling on coral reefs using Mike 21 SW model</dc:title>
  <dc:creator>Ali Golshani</dc:creator>
  <cp:lastModifiedBy>Dave Callaghan</cp:lastModifiedBy>
  <cp:revision>171</cp:revision>
  <dcterms:created xsi:type="dcterms:W3CDTF">2011-10-27T07:42:47Z</dcterms:created>
  <dcterms:modified xsi:type="dcterms:W3CDTF">2012-07-06T07:16:34Z</dcterms:modified>
</cp:coreProperties>
</file>